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75" r:id="rId5"/>
    <p:sldId id="277" r:id="rId6"/>
    <p:sldId id="282" r:id="rId7"/>
    <p:sldId id="278" r:id="rId8"/>
    <p:sldId id="283" r:id="rId9"/>
    <p:sldId id="284" r:id="rId10"/>
    <p:sldId id="264" r:id="rId11"/>
    <p:sldId id="285" r:id="rId12"/>
    <p:sldId id="291" r:id="rId13"/>
    <p:sldId id="293" r:id="rId14"/>
    <p:sldId id="286" r:id="rId15"/>
    <p:sldId id="290" r:id="rId16"/>
    <p:sldId id="294" r:id="rId17"/>
    <p:sldId id="298" r:id="rId18"/>
    <p:sldId id="299" r:id="rId19"/>
    <p:sldId id="295" r:id="rId20"/>
    <p:sldId id="296" r:id="rId21"/>
    <p:sldId id="300" r:id="rId22"/>
    <p:sldId id="301" r:id="rId23"/>
    <p:sldId id="288" r:id="rId24"/>
    <p:sldId id="289" r:id="rId25"/>
    <p:sldId id="268" r:id="rId26"/>
    <p:sldId id="287" r:id="rId27"/>
    <p:sldId id="274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B1B2B2"/>
    <a:srgbClr val="626363"/>
    <a:srgbClr val="648B6C"/>
    <a:srgbClr val="DEE3E3"/>
    <a:srgbClr val="EEF1F1"/>
    <a:srgbClr val="555F57"/>
    <a:srgbClr val="719579"/>
    <a:srgbClr val="56615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7" d="100"/>
          <a:sy n="27" d="100"/>
        </p:scale>
        <p:origin x="204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CA5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1C-4394-B940-546B84386C31}"/>
              </c:ext>
            </c:extLst>
          </c:dPt>
          <c:dPt>
            <c:idx val="1"/>
            <c:invertIfNegative val="0"/>
            <c:bubble3D val="0"/>
            <c:spPr>
              <a:solidFill>
                <a:srgbClr val="668D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81C-4394-B940-546B84386C31}"/>
              </c:ext>
            </c:extLst>
          </c:dPt>
          <c:dPt>
            <c:idx val="2"/>
            <c:invertIfNegative val="0"/>
            <c:bubble3D val="0"/>
            <c:spPr>
              <a:solidFill>
                <a:srgbClr val="395D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1C-4394-B940-546B84386C31}"/>
              </c:ext>
            </c:extLst>
          </c:dPt>
          <c:dPt>
            <c:idx val="3"/>
            <c:invertIfNegative val="0"/>
            <c:bubble3D val="0"/>
            <c:spPr>
              <a:solidFill>
                <a:srgbClr val="68716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1C-4394-B940-546B84386C31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81C-4394-B940-546B84386C31}"/>
              </c:ext>
            </c:extLst>
          </c:dPt>
          <c:cat>
            <c:strRef>
              <c:f>Sheet1!$A$2:$A$6</c:f>
              <c:strCache>
                <c:ptCount val="5"/>
                <c:pt idx="0">
                  <c:v>0: CBB</c:v>
                </c:pt>
                <c:pt idx="1">
                  <c:v>1: CBSD</c:v>
                </c:pt>
                <c:pt idx="2">
                  <c:v>2: CGM</c:v>
                </c:pt>
                <c:pt idx="3">
                  <c:v>3: CMD</c:v>
                </c:pt>
                <c:pt idx="4">
                  <c:v>4: 정상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1087</c:v>
                </c:pt>
                <c:pt idx="1">
                  <c:v>2189</c:v>
                </c:pt>
                <c:pt idx="2">
                  <c:v>2386</c:v>
                </c:pt>
                <c:pt idx="3">
                  <c:v>13158</c:v>
                </c:pt>
                <c:pt idx="4">
                  <c:v>2577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1C-4394-B940-546B84386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51233968"/>
        <c:axId val="1651244368"/>
      </c:barChart>
      <c:catAx>
        <c:axId val="16512339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endParaRPr lang="ko-KR"/>
          </a:p>
        </c:txPr>
        <c:crossAx val="1651244368"/>
        <c:crosses val="autoZero"/>
        <c:auto val="1"/>
        <c:lblAlgn val="ctr"/>
        <c:lblOffset val="100"/>
        <c:noMultiLvlLbl val="0"/>
      </c:catAx>
      <c:valAx>
        <c:axId val="1651244368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123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2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"/>
          <c:w val="0.94077352657189162"/>
          <c:h val="0.9130834321280840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7CA537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750-4C74-864B-FFA45EBC6230}"/>
              </c:ext>
            </c:extLst>
          </c:dPt>
          <c:dPt>
            <c:idx val="1"/>
            <c:bubble3D val="0"/>
            <c:spPr>
              <a:solidFill>
                <a:srgbClr val="668D4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750-4C74-864B-FFA45EBC6230}"/>
              </c:ext>
            </c:extLst>
          </c:dPt>
          <c:dPt>
            <c:idx val="2"/>
            <c:bubble3D val="0"/>
            <c:spPr>
              <a:solidFill>
                <a:srgbClr val="395D37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750-4C74-864B-FFA45EBC6230}"/>
              </c:ext>
            </c:extLst>
          </c:dPt>
          <c:dPt>
            <c:idx val="3"/>
            <c:bubble3D val="0"/>
            <c:spPr>
              <a:solidFill>
                <a:srgbClr val="68716A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B750-4C74-864B-FFA45EBC6230}"/>
              </c:ext>
            </c:extLst>
          </c:dPt>
          <c:dPt>
            <c:idx val="4"/>
            <c:bubble3D val="0"/>
            <c:spPr>
              <a:solidFill>
                <a:srgbClr val="0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750-4C74-864B-FFA45EBC6230}"/>
              </c:ext>
            </c:extLst>
          </c:dPt>
          <c:dLbls>
            <c:dLbl>
              <c:idx val="0"/>
              <c:layout>
                <c:manualLayout>
                  <c:x val="-2.8843503937007876E-3"/>
                  <c:y val="-0.2653810821724207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defRPr>
                    </a:pPr>
                    <a:fld id="{25665912-5D83-490F-BEA5-7A10A0335BA9}" type="CATEGORYNAME">
                      <a:rPr lang="en-US" altLang="ko-KR" sz="2400" smtClean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24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[범주 이름]</a:t>
                    </a:fld>
                    <a:r>
                      <a:rPr lang="en-US" altLang="ko-KR" sz="2400" baseline="0" dirty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 </a:t>
                    </a:r>
                    <a:fld id="{7F0C0017-FB8A-4B77-B135-D3645111EF89}" type="PERCENTAGE">
                      <a:rPr lang="en-US" altLang="ko-KR" sz="2400" baseline="0">
                        <a:solidFill>
                          <a:srgbClr val="C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24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[백분율]</a:t>
                    </a:fld>
                    <a:endParaRPr lang="en-US" altLang="ko-KR" sz="2400" baseline="0" dirty="0">
                      <a:solidFill>
                        <a:srgbClr val="C00000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2112303149606296"/>
                      <c:h val="0.223108974358974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750-4C74-864B-FFA45EBC6230}"/>
                </c:ext>
              </c:extLst>
            </c:dLbl>
            <c:dLbl>
              <c:idx val="1"/>
              <c:layout>
                <c:manualLayout>
                  <c:x val="8.9243110236220474E-2"/>
                  <c:y val="-0.180760145366444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defRPr>
                    </a:pPr>
                    <a:fld id="{36F32F38-E2C8-429F-A046-095ED3CED99F}" type="CATEGORYNAME">
                      <a:rPr lang="ko-KR" altLang="en-US" sz="160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[범주 이름]</a:t>
                    </a:fld>
                    <a:r>
                      <a:rPr lang="ko-KR" altLang="en-US" sz="1600" baseline="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 </a:t>
                    </a:r>
                    <a:fld id="{9AFAB62F-5CB2-4BF3-A39F-06DEBFEB1B53}" type="PERCENTAGE">
                      <a:rPr lang="en-US" altLang="ko-KR" sz="1600" baseline="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[백분율]</a:t>
                    </a:fld>
                    <a:endParaRPr lang="ko-KR" altLang="en-US" sz="1600" baseline="0" dirty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50-4C74-864B-FFA45EBC6230}"/>
                </c:ext>
              </c:extLst>
            </c:dLbl>
            <c:dLbl>
              <c:idx val="2"/>
              <c:layout>
                <c:manualLayout>
                  <c:x val="7.3964895013123366E-2"/>
                  <c:y val="6.217822531798909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defRPr>
                    </a:pPr>
                    <a:fld id="{C5DB4898-12CB-49B6-8D14-27F6502C4F68}" type="CATEGORYNAME">
                      <a:rPr lang="en-US" altLang="ko-KR" sz="160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[범주 이름]</a:t>
                    </a:fld>
                    <a:r>
                      <a:rPr lang="en-US" altLang="ko-KR" sz="1600" baseline="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 </a:t>
                    </a:r>
                    <a:fld id="{9E1B7D96-BBF1-4B6B-BB3C-B6C07323EE0E}" type="PERCENTAGE">
                      <a:rPr lang="en-US" altLang="ko-KR" sz="1600" baseline="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6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[백분율]</a:t>
                    </a:fld>
                    <a:endParaRPr lang="en-US" altLang="ko-KR" sz="1600" baseline="0" dirty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92700131233597"/>
                      <c:h val="0.103269230769230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50-4C74-864B-FFA45EBC6230}"/>
                </c:ext>
              </c:extLst>
            </c:dLbl>
            <c:dLbl>
              <c:idx val="3"/>
              <c:layout>
                <c:manualLayout>
                  <c:x val="0.1583454534519152"/>
                  <c:y val="5.73809705964596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3FEFB9-2FFB-4079-A498-37E768EF8404}" type="CATEGORYNAME">
                      <a:rPr lang="en-US" altLang="ko-KR" sz="140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/>
                      </a:pPr>
                      <a:t>[범주 이름]</a:t>
                    </a:fld>
                    <a:r>
                      <a:rPr lang="en-US" altLang="ko-KR" sz="1400" baseline="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 </a:t>
                    </a:r>
                    <a:fld id="{40E050D4-31C3-4F03-A888-DDB4B9BDA4E8}" type="PERCENTAGE">
                      <a:rPr lang="en-US" altLang="ko-KR" sz="1400" baseline="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/>
                      </a:pPr>
                      <a:t>[백분율]</a:t>
                    </a:fld>
                    <a:endParaRPr lang="en-US" altLang="ko-KR" sz="1400" baseline="0" dirty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4686300009433"/>
                      <c:h val="0.209038389809919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750-4C74-864B-FFA45EBC6230}"/>
                </c:ext>
              </c:extLst>
            </c:dLbl>
            <c:dLbl>
              <c:idx val="4"/>
              <c:layout>
                <c:manualLayout>
                  <c:x val="-2.4599409448818898E-2"/>
                  <c:y val="6.065112053301029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+mn-cs"/>
                      </a:defRPr>
                    </a:pPr>
                    <a:fld id="{4B3AC9D1-BAB2-40FE-9523-F5B133C7E4CE}" type="CATEGORYNAME">
                      <a:rPr lang="en-US" altLang="ko-KR" sz="120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2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[범주 이름]</a:t>
                    </a:fld>
                    <a:r>
                      <a:rPr lang="en-US" altLang="ko-KR" sz="1200" baseline="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 </a:t>
                    </a:r>
                    <a:fld id="{CA9D42B4-74BD-4500-B37D-D3481547FB05}" type="PERCENTAGE">
                      <a:rPr lang="en-US" altLang="ko-KR" sz="1200" baseline="0" smtClean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pPr>
                        <a:defRPr sz="120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defRPr>
                      </a:pPr>
                      <a:t>[백분율]</a:t>
                    </a:fld>
                    <a:endParaRPr lang="en-US" altLang="ko-KR" sz="1200" baseline="0" dirty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33333333333332"/>
                      <c:h val="0.103269230769230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750-4C74-864B-FFA45EBC62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CMD</c:v>
                </c:pt>
                <c:pt idx="1">
                  <c:v>정상</c:v>
                </c:pt>
                <c:pt idx="2">
                  <c:v>CGM</c:v>
                </c:pt>
                <c:pt idx="3">
                  <c:v>CBSD</c:v>
                </c:pt>
                <c:pt idx="4">
                  <c:v>CBB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13158</c:v>
                </c:pt>
                <c:pt idx="1">
                  <c:v>2577</c:v>
                </c:pt>
                <c:pt idx="2">
                  <c:v>2386</c:v>
                </c:pt>
                <c:pt idx="3">
                  <c:v>2189</c:v>
                </c:pt>
                <c:pt idx="4">
                  <c:v>1087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50-4C74-864B-FFA45EBC6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33FE2-117E-49F7-AA7C-50969B2866AD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5A604-C2F4-4046-8951-E3A5884BC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92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7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7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1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5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59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2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3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85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1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5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9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4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8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85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26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A604-C2F4-4046-8951-E3A5884BCB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5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Object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10800000">
            <a:off x="233333" y="190476"/>
            <a:ext cx="17866667" cy="990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kaggle.com/c/cassava-leaf-disease-classification/dat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254" y="571500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716550" y="6438900"/>
            <a:ext cx="10295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7200" b="1" dirty="0">
                <a:solidFill>
                  <a:srgbClr val="648B6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Cassava Leaf </a:t>
            </a:r>
            <a:r>
              <a:rPr lang="ko-KR" altLang="en-US" sz="7200" b="1" dirty="0">
                <a:solidFill>
                  <a:srgbClr val="648B6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질병 분류</a:t>
            </a:r>
            <a:endParaRPr lang="en-US" altLang="ko-KR" sz="7200" b="1" dirty="0">
              <a:solidFill>
                <a:srgbClr val="648B6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8846" y="8121669"/>
            <a:ext cx="6561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박보현</a:t>
            </a:r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b="1" dirty="0" err="1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조성혜</a:t>
            </a:r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b="1" dirty="0" err="1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함태욱</a:t>
            </a:r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b="1" dirty="0" err="1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홍문기</a:t>
            </a:r>
            <a:endParaRPr lang="en-US" altLang="ko-KR" sz="3200" b="1" dirty="0">
              <a:solidFill>
                <a:srgbClr val="555F5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0600" y="49530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2021.04.01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489394" y="228572"/>
            <a:ext cx="4570006" cy="9866667"/>
          </a:xfrm>
          <a:prstGeom prst="rect">
            <a:avLst/>
          </a:prstGeom>
          <a:solidFill>
            <a:srgbClr val="C4CBC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Cassava – how to explore the “all-sufficient” - www.rural21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2750" r="100000">
                        <a14:foregroundMark x1="70000" y1="78667" x2="70000" y2="99833"/>
                        <a14:foregroundMark x1="67000" y1="93833" x2="66125" y2="98833"/>
                        <a14:foregroundMark x1="66125" y1="61000" x2="64750" y2="97167"/>
                        <a14:foregroundMark x1="67375" y1="90667" x2="65625" y2="98167"/>
                        <a14:foregroundMark x1="69000" y1="98167" x2="56000" y2="98500"/>
                        <a14:foregroundMark x1="99125" y1="34000" x2="99125" y2="98167"/>
                        <a14:foregroundMark x1="60000" y1="28500" x2="58625" y2="99833"/>
                        <a14:foregroundMark x1="58125" y1="53167" x2="52750" y2="82000"/>
                        <a14:foregroundMark x1="71000" y1="19833" x2="71000" y2="19833"/>
                        <a14:foregroundMark x1="72000" y1="20000" x2="72000" y2="20000"/>
                        <a14:foregroundMark x1="69875" y1="20667" x2="69875" y2="20667"/>
                        <a14:foregroundMark x1="71000" y1="21500" x2="71000" y2="2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24"/>
          <a:stretch/>
        </p:blipFill>
        <p:spPr bwMode="auto">
          <a:xfrm>
            <a:off x="13475038" y="209057"/>
            <a:ext cx="4584362" cy="98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7315" y="909305"/>
            <a:ext cx="2190476" cy="213333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082705" y="3116224"/>
            <a:ext cx="2351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8800" b="1" dirty="0">
                <a:solidFill>
                  <a:srgbClr val="648B6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sz="8800" b="1" dirty="0">
              <a:solidFill>
                <a:srgbClr val="648B6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9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30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33" name="그룹 1004"/>
          <p:cNvGrpSpPr/>
          <p:nvPr/>
        </p:nvGrpSpPr>
        <p:grpSpPr>
          <a:xfrm>
            <a:off x="9257143" y="8191046"/>
            <a:ext cx="7276190" cy="43811"/>
            <a:chOff x="9257143" y="8191046"/>
            <a:chExt cx="7276190" cy="43811"/>
          </a:xfrm>
        </p:grpSpPr>
        <p:pic>
          <p:nvPicPr>
            <p:cNvPr id="35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38" name="그룹 1006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39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40" name="그룹 1007"/>
          <p:cNvGrpSpPr/>
          <p:nvPr/>
        </p:nvGrpSpPr>
        <p:grpSpPr>
          <a:xfrm>
            <a:off x="9423744" y="7674174"/>
            <a:ext cx="286313" cy="272228"/>
            <a:chOff x="9423744" y="7674174"/>
            <a:chExt cx="286313" cy="272228"/>
          </a:xfrm>
        </p:grpSpPr>
        <p:pic>
          <p:nvPicPr>
            <p:cNvPr id="4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9943311" y="6832175"/>
            <a:ext cx="702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606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사전 처리 </a:t>
            </a:r>
            <a:r>
              <a:rPr lang="en-US" altLang="ko-KR" sz="2400" b="1" dirty="0">
                <a:solidFill>
                  <a:srgbClr val="606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>
                <a:solidFill>
                  <a:srgbClr val="606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Preprocessing</a:t>
            </a:r>
            <a:r>
              <a:rPr lang="en-US" altLang="ko-KR" sz="2400" b="1" dirty="0">
                <a:solidFill>
                  <a:srgbClr val="606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961972" y="7627730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Modeling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733800" y="745667"/>
            <a:ext cx="112601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사전 처리 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(Data Preprocessing)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9478" y="2644884"/>
            <a:ext cx="9144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확장 </a:t>
            </a:r>
            <a:r>
              <a:rPr lang="en-US" altLang="ko-KR" sz="32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(Data Augmentation)</a:t>
            </a:r>
            <a:b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66800" y="3412866"/>
            <a:ext cx="9753600" cy="2035434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6" name="Picture 2" descr="https://lh4.googleusercontent.com/HEq37WLbHZKiUHYyWA9Byo2WRCmWqUokag-hJQilVfDx6EmFZiHbhn-ENPK2V0_Egi_IeKr-PXddvcwDGkM_kmS_EjmBcXH_qHaNiQKXykLY5vWIgpquLUdxLkVuiz1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52" y="4307517"/>
            <a:ext cx="6322467" cy="42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208246" y="3645413"/>
            <a:ext cx="94707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확장은 입력 이미지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훈련 이미지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알고리즘을 통해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훈련 이미지를 변화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이동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 등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시켜 이미지 개수를 늘리는 것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6800" y="6538116"/>
            <a:ext cx="9753600" cy="20354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6800" y="5953341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이유</a:t>
            </a:r>
            <a:r>
              <a:rPr lang="en-US" altLang="ko-KR" sz="32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sz="32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9896" y="6795646"/>
            <a:ext cx="89395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모델 훈련 위한 충분한 양의 학습 데이터 필요함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 데이터에 인위적인 변화를 가해 다량의 데이터 확보 가능함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2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733800" y="745667"/>
            <a:ext cx="99261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확장 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(Data Augmentation)</a:t>
            </a:r>
            <a:endParaRPr lang="ko-KR" altLang="en-US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3237" y="2515969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Albumentations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라이브러리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93237" y="3461996"/>
            <a:ext cx="9753600" cy="179803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3673376"/>
            <a:ext cx="902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확장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(Data Augmentation)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위한 다양한 옵션이 있음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다른 라이브러리보다 처리 속도 빠름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105" y="3433227"/>
            <a:ext cx="6074614" cy="590127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93237" y="6157650"/>
            <a:ext cx="9753600" cy="3176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66800" y="5648541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옵션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87027" y="6239482"/>
            <a:ext cx="9366020" cy="2954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Blur, CLAHE,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ChannelDropout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ChannelShuffle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ColorJitter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Downscale, Emboss, Equalize, FDA,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FancyPCA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FromFloat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GaussNoise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,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GaussianBlur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GlassBlur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HistogramMatching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HueSaturationValue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ISONoise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ImageCompression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InvertImg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MedianBlur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MotionBlur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MultiplicativeNoise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Normalize,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Posterize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RGBShift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RandomBrightnessContrast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RandomFog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RandomGamma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RandomRain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RandomShadow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RandomSnow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RandomSunFlare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RandomToneCurve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Sharpen, Solarize,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Superpixels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ToFloat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ToGray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ToSepia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0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733800" y="745667"/>
            <a:ext cx="99261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확장 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(Data Augmentation)</a:t>
            </a:r>
            <a:endParaRPr lang="ko-KR" altLang="en-US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3021" y="3162301"/>
            <a:ext cx="8985379" cy="3428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93237" y="2247900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분석에 사용한 옵션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26853"/>
            <a:ext cx="7391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Resize: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사이즈 변환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Transpose: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행과 열의 입력 바꿈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HorizontalFlip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좌우로 뒤집기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(y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 기준 가로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VerticalFlip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상하로 뒤집기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(x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 기준 세로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ShiftScaleRotate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이동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크기 조정</a:t>
            </a:r>
            <a:r>
              <a:rPr lang="en-US" alt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92" y="6817753"/>
            <a:ext cx="2953135" cy="29001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237" y="3162301"/>
            <a:ext cx="7060163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585" y="6817752"/>
            <a:ext cx="2819604" cy="29001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679" y="6817751"/>
            <a:ext cx="2691143" cy="29001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1552" y="6798509"/>
            <a:ext cx="2822019" cy="29169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6001" y="6798509"/>
            <a:ext cx="2811399" cy="29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58625" y="712232"/>
            <a:ext cx="5246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(Modeling)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사각형: 둥근 모서리 19">
            <a:extLst>
              <a:ext uri="{FF2B5EF4-FFF2-40B4-BE49-F238E27FC236}">
                <a16:creationId xmlns:a16="http://schemas.microsoft.com/office/drawing/2014/main" id="{64A10974-FB23-40D5-BEF3-D649A5F7835F}"/>
              </a:ext>
            </a:extLst>
          </p:cNvPr>
          <p:cNvSpPr/>
          <p:nvPr/>
        </p:nvSpPr>
        <p:spPr>
          <a:xfrm>
            <a:off x="10458425" y="4248776"/>
            <a:ext cx="3585057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EAEDB444-7521-4635-82C3-92395D509876}"/>
              </a:ext>
            </a:extLst>
          </p:cNvPr>
          <p:cNvSpPr/>
          <p:nvPr/>
        </p:nvSpPr>
        <p:spPr>
          <a:xfrm>
            <a:off x="10439400" y="5239376"/>
            <a:ext cx="3585057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Inceptionv3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사각형: 둥근 모서리 29">
            <a:extLst>
              <a:ext uri="{FF2B5EF4-FFF2-40B4-BE49-F238E27FC236}">
                <a16:creationId xmlns:a16="http://schemas.microsoft.com/office/drawing/2014/main" id="{747BAAA1-4F21-4258-8247-AD379F5BABCE}"/>
              </a:ext>
            </a:extLst>
          </p:cNvPr>
          <p:cNvSpPr/>
          <p:nvPr/>
        </p:nvSpPr>
        <p:spPr>
          <a:xfrm>
            <a:off x="15199271" y="6274455"/>
            <a:ext cx="2098129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Score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사각형: 둥근 모서리 4"/>
          <p:cNvSpPr/>
          <p:nvPr/>
        </p:nvSpPr>
        <p:spPr>
          <a:xfrm>
            <a:off x="10496025" y="8287376"/>
            <a:ext cx="3547458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VGG16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1153D8-6ED6-4B53-97B5-8769DA6C0DC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4088222" y="6644991"/>
            <a:ext cx="1111049" cy="178"/>
          </a:xfrm>
          <a:prstGeom prst="straightConnector1">
            <a:avLst/>
          </a:prstGeom>
          <a:ln w="38100">
            <a:solidFill>
              <a:srgbClr val="62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BECC03E0-FF04-4C3A-914B-C3CD013A7CD5}"/>
              </a:ext>
            </a:extLst>
          </p:cNvPr>
          <p:cNvSpPr/>
          <p:nvPr/>
        </p:nvSpPr>
        <p:spPr>
          <a:xfrm>
            <a:off x="6492457" y="4995646"/>
            <a:ext cx="2144944" cy="528972"/>
          </a:xfrm>
          <a:prstGeom prst="bracketPair">
            <a:avLst/>
          </a:prstGeom>
          <a:ln w="57150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</a:t>
            </a:r>
          </a:p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Preprocessing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사각형: 둥근 모서리 23">
            <a:extLst>
              <a:ext uri="{FF2B5EF4-FFF2-40B4-BE49-F238E27FC236}">
                <a16:creationId xmlns:a16="http://schemas.microsoft.com/office/drawing/2014/main" id="{9797801C-0024-43D0-8C9E-02EB69A0DE9A}"/>
              </a:ext>
            </a:extLst>
          </p:cNvPr>
          <p:cNvSpPr/>
          <p:nvPr/>
        </p:nvSpPr>
        <p:spPr>
          <a:xfrm>
            <a:off x="10496024" y="7296776"/>
            <a:ext cx="3585057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ResNext50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  <a:stCxn id="11" idx="3"/>
            <a:endCxn id="38" idx="1"/>
          </p:cNvCxnSpPr>
          <p:nvPr/>
        </p:nvCxnSpPr>
        <p:spPr>
          <a:xfrm>
            <a:off x="4766658" y="6638789"/>
            <a:ext cx="1024542" cy="1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8922467" y="6638790"/>
            <a:ext cx="2050333" cy="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338658" y="5610090"/>
            <a:ext cx="1164507" cy="102870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9338658" y="4619490"/>
            <a:ext cx="1119767" cy="201930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  <a:stCxn id="19" idx="1"/>
            <a:endCxn id="38" idx="3"/>
          </p:cNvCxnSpPr>
          <p:nvPr/>
        </p:nvCxnSpPr>
        <p:spPr>
          <a:xfrm flipH="1" flipV="1">
            <a:off x="9338658" y="6638790"/>
            <a:ext cx="1157366" cy="102870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347946" y="6638788"/>
            <a:ext cx="1148079" cy="2019302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양쪽 대괄호 58">
            <a:extLst>
              <a:ext uri="{FF2B5EF4-FFF2-40B4-BE49-F238E27FC236}">
                <a16:creationId xmlns:a16="http://schemas.microsoft.com/office/drawing/2014/main" id="{BECC03E0-FF04-4C3A-914B-C3CD013A7CD5}"/>
              </a:ext>
            </a:extLst>
          </p:cNvPr>
          <p:cNvSpPr/>
          <p:nvPr/>
        </p:nvSpPr>
        <p:spPr>
          <a:xfrm>
            <a:off x="11159456" y="3021237"/>
            <a:ext cx="2144944" cy="528972"/>
          </a:xfrm>
          <a:prstGeom prst="bracketPair">
            <a:avLst/>
          </a:prstGeom>
          <a:ln w="57150">
            <a:solidFill>
              <a:srgbClr val="648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Modeling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사각형: 둥근 모서리 21">
            <a:extLst>
              <a:ext uri="{FF2B5EF4-FFF2-40B4-BE49-F238E27FC236}">
                <a16:creationId xmlns:a16="http://schemas.microsoft.com/office/drawing/2014/main" id="{A1D01558-0857-4B1D-AA9F-331ED70B2BB6}"/>
              </a:ext>
            </a:extLst>
          </p:cNvPr>
          <p:cNvSpPr/>
          <p:nvPr/>
        </p:nvSpPr>
        <p:spPr>
          <a:xfrm>
            <a:off x="10503165" y="6274277"/>
            <a:ext cx="3585057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ResNext50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3"/>
          <p:cNvSpPr/>
          <p:nvPr/>
        </p:nvSpPr>
        <p:spPr>
          <a:xfrm>
            <a:off x="1219200" y="6268075"/>
            <a:ext cx="3547458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Raw Data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사각형: 둥근 모서리 4"/>
          <p:cNvSpPr/>
          <p:nvPr/>
        </p:nvSpPr>
        <p:spPr>
          <a:xfrm>
            <a:off x="5791200" y="6268076"/>
            <a:ext cx="3547458" cy="7414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 Augmentation</a:t>
            </a:r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14060865" y="4619489"/>
            <a:ext cx="582881" cy="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14616390" y="4619489"/>
            <a:ext cx="27356" cy="403860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14024457" y="8658089"/>
            <a:ext cx="619289" cy="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14024457" y="7667490"/>
            <a:ext cx="619289" cy="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B4331E5-2E22-4E02-921E-AF4DD2339252}"/>
              </a:ext>
            </a:extLst>
          </p:cNvPr>
          <p:cNvCxnSpPr>
            <a:cxnSpLocks/>
          </p:cNvCxnSpPr>
          <p:nvPr/>
        </p:nvCxnSpPr>
        <p:spPr>
          <a:xfrm>
            <a:off x="14024457" y="5645139"/>
            <a:ext cx="619289" cy="0"/>
          </a:xfrm>
          <a:prstGeom prst="line">
            <a:avLst/>
          </a:prstGeom>
          <a:ln w="19050">
            <a:solidFill>
              <a:srgbClr val="626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6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682858" y="688128"/>
            <a:ext cx="40881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8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Timm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 library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43000" y="2655080"/>
            <a:ext cx="16127963" cy="42261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43000" y="2193415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17830" y="2941548"/>
            <a:ext cx="68059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 Transfer ResNetV2 (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BiT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Cross-Stage Partial Networks 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DenseNet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DLA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Dual-Path Networks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GPU-Efficient Networks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HRNet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Inception-V3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Inception-V4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Inception-ResNet-V2</a:t>
            </a: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69514" y="2915274"/>
            <a:ext cx="68059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NASNet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-A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PNasNet-5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MobileNet-V3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RegNet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RepVGG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Res2Net, 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ReXNet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Selective-Kernel Networks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SelecSLS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Squeeze-and-Excitation Networks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7141430"/>
            <a:ext cx="11299817" cy="2695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288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500734" y="689401"/>
            <a:ext cx="27318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선정</a:t>
            </a:r>
            <a:endParaRPr lang="en-US" altLang="ko-KR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77400" y="5017040"/>
            <a:ext cx="9144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Imagenet</a:t>
            </a:r>
            <a:r>
              <a:rPr lang="en-US" altLang="ko-KR" sz="40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CIFAR, MNIST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b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40440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분석에 사용할 모델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93237" y="3075669"/>
            <a:ext cx="15907002" cy="939765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95800" y="3299562"/>
            <a:ext cx="9893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Inceptionv3, Resnet50, Resnext50, VGG16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3236" y="4829466"/>
            <a:ext cx="10336763" cy="51146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66800" y="4320358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이유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146" name="Picture 2" descr="https://lh5.googleusercontent.com/JC6HPQnyke_36RYe9EtIsB93TwMTqsiaIiOIGMoYU8befIPf-Ha4nH4lZuBFfs8Hm_3vYu2Of62LBp5qpuVR4pJJE2NzWuAU60yxVP5e8N8mNH0tFLtvI4HCx38Mtgk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36" y="5059733"/>
            <a:ext cx="9193764" cy="47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658600" y="8496300"/>
            <a:ext cx="575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분류에서 전체적으로 뛰어난 성능</a:t>
            </a:r>
            <a:r>
              <a:rPr lang="en-US" altLang="ko-KR" sz="24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13677900" y="6684094"/>
            <a:ext cx="1143000" cy="130099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39600" y="5448300"/>
            <a:ext cx="1756200" cy="381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201860" y="5829300"/>
            <a:ext cx="1756200" cy="36307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360810" y="5845738"/>
            <a:ext cx="1756200" cy="381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9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90723" y="761357"/>
            <a:ext cx="59065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설명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-ResNet50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40440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ResNet50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3237" y="3244324"/>
            <a:ext cx="16127963" cy="243257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9997" y="3306450"/>
            <a:ext cx="16154400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ResNet-50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계층으로 구성된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컨벌루션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신경망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모델의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layer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깊어질수록 오히려 성능이 떨어지는 현상을 극복하기위해 고안 된 것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입력값을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출력값에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더해서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shortcut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만들어주는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Residual block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출현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</p:txBody>
      </p:sp>
      <p:pic>
        <p:nvPicPr>
          <p:cNvPr id="13" name="Picture 2" descr="https://lh4.googleusercontent.com/HcsAPqMXMKR8uQ0gbMFaFEAjCm4UzKynBFljCVw2aXrud78qVEa5myy9cujBqYsBwzORFp4PXCtd1BoKrUqW3Wo0vh6lhyfBDHPNUT3WdcRM7OP9f8MLmxokbFr9TkF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134100"/>
            <a:ext cx="14706600" cy="30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8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4.googleusercontent.com/cG2tzc_qK5h7se4dWkHaHotuF1CWW0c6NnQV-HDEOgdk4WlAyKfjPBVnr7mq1gutjduZHZDq9KvSmNxUEKPXZ4h_d82hEwUEKhgqY2Fi_2fyw8enOySw02l9brV_x-j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6"/>
          <a:stretch/>
        </p:blipFill>
        <p:spPr bwMode="auto">
          <a:xfrm>
            <a:off x="8458200" y="5949926"/>
            <a:ext cx="5562600" cy="36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4228560" y="9152262"/>
            <a:ext cx="18102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</a:t>
            </a:r>
            <a:b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076029" y="689401"/>
            <a:ext cx="62383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설명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-ResNext50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40440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ResNeXt50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3237" y="3244324"/>
            <a:ext cx="16127963" cy="243257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3756" y="3583449"/>
            <a:ext cx="15662920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ResNeXt50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사용하는 방식인 같은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layer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들을 반복하는 것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사용되는 것과 비슷한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개의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input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여러 방향으로 쪼개는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split transform merge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방식을 이용함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pic>
        <p:nvPicPr>
          <p:cNvPr id="11266" name="Picture 2" descr="https://lh4.googleusercontent.com/cG2tzc_qK5h7se4dWkHaHotuF1CWW0c6NnQV-HDEOgdk4WlAyKfjPBVnr7mq1gutjduZHZDq9KvSmNxUEKPXZ4h_d82hEwUEKhgqY2Fi_2fyw8enOySw02l9brV_x-j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14"/>
          <a:stretch/>
        </p:blipFill>
        <p:spPr bwMode="auto">
          <a:xfrm>
            <a:off x="5181600" y="5944300"/>
            <a:ext cx="2282890" cy="36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83363" y="8784582"/>
            <a:ext cx="269343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</a:t>
            </a:r>
            <a:r>
              <a:rPr lang="en-US" altLang="ko-KR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Residual</a:t>
            </a:r>
            <a:r>
              <a:rPr lang="ko-KR" altLang="en-US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block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99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860517" y="750896"/>
            <a:ext cx="6561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설명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48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endParaRPr lang="en-US" altLang="ko-KR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685541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3237" y="3831489"/>
            <a:ext cx="10946363" cy="4969611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170" name="Picture 2" descr="https://lh5.googleusercontent.com/by2tQbYgAPSxdWbI57a0Dz8-LOvLHH7ieBKQbbzqudtFqOBEmSo7HY4U_HkFY-s-CmT80zD1gQXImPm2P2J8m1534vUSHguFPEAYVfkvAafvwI8JOI03kVKr4ZC2mBW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458" y="3374289"/>
            <a:ext cx="4343400" cy="58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47800" y="4305300"/>
            <a:ext cx="10210800" cy="3908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ResNet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기반이고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base network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MNasNet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사용함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네트워크의 성능을 높이는 방법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Depth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layer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수 증가 </a:t>
            </a:r>
            <a:endParaRPr lang="en-US" altLang="ko-KR" sz="24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Width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network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channel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증가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resolution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이미지의 차원을 증가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여기서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Compound Scaling Method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이용하여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constant ratio</a:t>
            </a:r>
            <a:r>
              <a:rPr lang="ko-KR" altLang="en-US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효율과 성능을 향상 시킨 모델</a:t>
            </a:r>
            <a:r>
              <a:rPr lang="en-US" altLang="ko-KR" sz="2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9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/>
          <p:cNvGrpSpPr/>
          <p:nvPr/>
        </p:nvGrpSpPr>
        <p:grpSpPr>
          <a:xfrm>
            <a:off x="7515838" y="7146157"/>
            <a:ext cx="3564208" cy="830997"/>
            <a:chOff x="1940594" y="7146157"/>
            <a:chExt cx="3564208" cy="830997"/>
          </a:xfrm>
        </p:grpSpPr>
        <p:grpSp>
          <p:nvGrpSpPr>
            <p:cNvPr id="114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116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115" name="직사각형 114"/>
            <p:cNvSpPr/>
            <p:nvPr/>
          </p:nvSpPr>
          <p:spPr>
            <a:xfrm>
              <a:off x="2406582" y="7146157"/>
              <a:ext cx="30982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사전처리</a:t>
              </a:r>
              <a:r>
                <a:rPr lang="ko-KR" altLang="en-US" sz="2400" b="1" dirty="0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2400" b="1" dirty="0">
                <a:solidFill>
                  <a:srgbClr val="606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en-US" altLang="ko-KR" sz="2400" b="1" dirty="0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n-US" altLang="ko-KR" sz="2400" dirty="0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Data Preprocessing</a:t>
              </a:r>
              <a:r>
                <a:rPr lang="en-US" altLang="ko-KR" sz="2400" b="1" dirty="0">
                  <a:solidFill>
                    <a:srgbClr val="606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220899" y="190476"/>
            <a:ext cx="17863659" cy="3980952"/>
            <a:chOff x="220899" y="190476"/>
            <a:chExt cx="17863659" cy="39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99" y="190476"/>
              <a:ext cx="17863659" cy="398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2644" y="4676475"/>
            <a:ext cx="2342857" cy="18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97553" y="626650"/>
            <a:ext cx="204592" cy="198495"/>
            <a:chOff x="1304641" y="1045404"/>
            <a:chExt cx="204592" cy="1984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6092" y="4676475"/>
            <a:ext cx="2504762" cy="18666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260574" y="4914898"/>
            <a:ext cx="76368" cy="4572001"/>
            <a:chOff x="6260574" y="4914898"/>
            <a:chExt cx="76368" cy="457200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012757" y="7162715"/>
              <a:ext cx="4572001" cy="763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63756" y="7690489"/>
            <a:ext cx="3630076" cy="43811"/>
            <a:chOff x="1663756" y="7771429"/>
            <a:chExt cx="3630076" cy="438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63756" y="8452489"/>
            <a:ext cx="3630076" cy="43811"/>
            <a:chOff x="1663756" y="8349523"/>
            <a:chExt cx="3630076" cy="438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8349523"/>
              <a:ext cx="3630076" cy="438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63756" y="9182100"/>
            <a:ext cx="3630076" cy="43811"/>
            <a:chOff x="1663756" y="8927618"/>
            <a:chExt cx="3630076" cy="438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8927618"/>
              <a:ext cx="3630076" cy="438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2041" y="4676475"/>
            <a:ext cx="2371429" cy="18666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684742" y="571500"/>
            <a:ext cx="4288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Cassava Leaf Disease Classification 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899417" y="2074071"/>
            <a:ext cx="2351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8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lang="en-US" altLang="ko-KR" sz="8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948770" y="6174243"/>
            <a:ext cx="973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636C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sz="3200" b="1" dirty="0">
              <a:solidFill>
                <a:srgbClr val="636C6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732375" y="6174243"/>
            <a:ext cx="973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648B6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sz="3200" b="1" dirty="0">
              <a:solidFill>
                <a:srgbClr val="648B6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4287400" y="6174243"/>
            <a:ext cx="973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5761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lang="en-US" altLang="ko-KR" sz="3200" b="1" dirty="0">
              <a:solidFill>
                <a:srgbClr val="5761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40594" y="7146157"/>
            <a:ext cx="2064503" cy="461665"/>
            <a:chOff x="1940594" y="7146157"/>
            <a:chExt cx="2064503" cy="4616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86" name="직사각형 85"/>
            <p:cNvSpPr/>
            <p:nvPr/>
          </p:nvSpPr>
          <p:spPr>
            <a:xfrm>
              <a:off x="2406582" y="7146157"/>
              <a:ext cx="15985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 배경 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940594" y="7894434"/>
            <a:ext cx="2064503" cy="461665"/>
            <a:chOff x="1940594" y="7146157"/>
            <a:chExt cx="2064503" cy="461665"/>
          </a:xfrm>
        </p:grpSpPr>
        <p:grpSp>
          <p:nvGrpSpPr>
            <p:cNvPr id="89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92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90" name="직사각형 89"/>
            <p:cNvSpPr/>
            <p:nvPr/>
          </p:nvSpPr>
          <p:spPr>
            <a:xfrm>
              <a:off x="2406582" y="7146157"/>
              <a:ext cx="15985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 목적 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940594" y="8641236"/>
            <a:ext cx="3380568" cy="461665"/>
            <a:chOff x="1940594" y="7146157"/>
            <a:chExt cx="3380568" cy="461665"/>
          </a:xfrm>
        </p:grpSpPr>
        <p:grpSp>
          <p:nvGrpSpPr>
            <p:cNvPr id="95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9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96" name="직사각형 95"/>
            <p:cNvSpPr/>
            <p:nvPr/>
          </p:nvSpPr>
          <p:spPr>
            <a:xfrm>
              <a:off x="2406582" y="7146157"/>
              <a:ext cx="29145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소개 및 탐색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9" name="그룹 1017"/>
          <p:cNvGrpSpPr/>
          <p:nvPr/>
        </p:nvGrpSpPr>
        <p:grpSpPr>
          <a:xfrm>
            <a:off x="12152066" y="4914898"/>
            <a:ext cx="76368" cy="4572001"/>
            <a:chOff x="6260574" y="4914898"/>
            <a:chExt cx="76368" cy="4572001"/>
          </a:xfrm>
        </p:grpSpPr>
        <p:pic>
          <p:nvPicPr>
            <p:cNvPr id="101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012757" y="7162715"/>
              <a:ext cx="4572001" cy="76368"/>
            </a:xfrm>
            <a:prstGeom prst="rect">
              <a:avLst/>
            </a:prstGeom>
          </p:spPr>
        </p:pic>
      </p:grpSp>
      <p:grpSp>
        <p:nvGrpSpPr>
          <p:cNvPr id="105" name="그룹 1018"/>
          <p:cNvGrpSpPr/>
          <p:nvPr/>
        </p:nvGrpSpPr>
        <p:grpSpPr>
          <a:xfrm>
            <a:off x="7239000" y="8071489"/>
            <a:ext cx="4129202" cy="64674"/>
            <a:chOff x="1663756" y="7771429"/>
            <a:chExt cx="3630076" cy="43811"/>
          </a:xfrm>
        </p:grpSpPr>
        <p:pic>
          <p:nvPicPr>
            <p:cNvPr id="107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08" name="그룹 1019"/>
          <p:cNvGrpSpPr/>
          <p:nvPr/>
        </p:nvGrpSpPr>
        <p:grpSpPr>
          <a:xfrm>
            <a:off x="7279522" y="8926850"/>
            <a:ext cx="4088680" cy="72754"/>
            <a:chOff x="1663756" y="8349523"/>
            <a:chExt cx="3630076" cy="43811"/>
          </a:xfrm>
        </p:grpSpPr>
        <p:pic>
          <p:nvPicPr>
            <p:cNvPr id="110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8349523"/>
              <a:ext cx="3630076" cy="43811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7512044" y="8306176"/>
            <a:ext cx="3183399" cy="461665"/>
            <a:chOff x="1940594" y="7146157"/>
            <a:chExt cx="3183399" cy="461665"/>
          </a:xfrm>
        </p:grpSpPr>
        <p:grpSp>
          <p:nvGrpSpPr>
            <p:cNvPr id="118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120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119" name="직사각형 118"/>
            <p:cNvSpPr/>
            <p:nvPr/>
          </p:nvSpPr>
          <p:spPr>
            <a:xfrm>
              <a:off x="2406582" y="7146157"/>
              <a:ext cx="27174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모델링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(Modeling)</a:t>
              </a:r>
            </a:p>
          </p:txBody>
        </p:sp>
      </p:grpSp>
      <p:grpSp>
        <p:nvGrpSpPr>
          <p:cNvPr id="127" name="그룹 1018"/>
          <p:cNvGrpSpPr/>
          <p:nvPr/>
        </p:nvGrpSpPr>
        <p:grpSpPr>
          <a:xfrm>
            <a:off x="13407904" y="7690489"/>
            <a:ext cx="3630076" cy="43811"/>
            <a:chOff x="1663756" y="7771429"/>
            <a:chExt cx="3630076" cy="43811"/>
          </a:xfrm>
        </p:grpSpPr>
        <p:pic>
          <p:nvPicPr>
            <p:cNvPr id="128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63756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33" name="그룹 132"/>
          <p:cNvGrpSpPr/>
          <p:nvPr/>
        </p:nvGrpSpPr>
        <p:grpSpPr>
          <a:xfrm>
            <a:off x="13684742" y="7146157"/>
            <a:ext cx="1259795" cy="461665"/>
            <a:chOff x="1940594" y="7146157"/>
            <a:chExt cx="1259795" cy="461665"/>
          </a:xfrm>
        </p:grpSpPr>
        <p:grpSp>
          <p:nvGrpSpPr>
            <p:cNvPr id="134" name="그룹 1003"/>
            <p:cNvGrpSpPr/>
            <p:nvPr/>
          </p:nvGrpSpPr>
          <p:grpSpPr>
            <a:xfrm>
              <a:off x="1940594" y="7272762"/>
              <a:ext cx="204592" cy="198495"/>
              <a:chOff x="1925743" y="7406671"/>
              <a:chExt cx="204592" cy="198495"/>
            </a:xfrm>
          </p:grpSpPr>
          <p:pic>
            <p:nvPicPr>
              <p:cNvPr id="136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25743" y="7406671"/>
                <a:ext cx="204592" cy="198495"/>
              </a:xfrm>
              <a:prstGeom prst="rect">
                <a:avLst/>
              </a:prstGeom>
            </p:spPr>
          </p:pic>
        </p:grpSp>
        <p:sp>
          <p:nvSpPr>
            <p:cNvPr id="135" name="직사각형 134"/>
            <p:cNvSpPr/>
            <p:nvPr/>
          </p:nvSpPr>
          <p:spPr>
            <a:xfrm>
              <a:off x="2406582" y="7146157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860517" y="750896"/>
            <a:ext cx="65582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설명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-Inceptionv3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40440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Inceptionv3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0817" y="4387324"/>
            <a:ext cx="8050763" cy="327077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198" y="4627233"/>
            <a:ext cx="7620000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Inceptionv3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48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계층으로 구성된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컨벌루션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신경망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이미지를 처리할 때 여러 크기의 필터를 복합적으로 사용해 이미지의 특징을 더 잘 잡아냄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843F78-81FF-4B43-B813-289E8C3A1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31" y="3396724"/>
            <a:ext cx="7750212" cy="55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00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83106" y="689401"/>
            <a:ext cx="5121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설명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-VGG16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3237" y="2404407"/>
            <a:ext cx="9144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VGG16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3237" y="3254511"/>
            <a:ext cx="16127963" cy="2759700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57054" y="3218035"/>
            <a:ext cx="16097483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VGG16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개층으로 이루어짐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3x3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필터로 세번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Convolution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수행하는데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필터의 크기가 상대적으로 낮아 구해야 할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weight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값도 적음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        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=&gt;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모델의 학습 속도 증가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기존의 모델들보다 층의 깊이가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깊어졌고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max-pooling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relu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같은 비선형 필터가 들어가서 유연한 특성을 가짐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314" name="Picture 2" descr="https://lh5.googleusercontent.com/Ch8fRX6x7I1-1awBOwHQ99CI4bSONjoWiDJR66xZklyl81XfFS3SfC3hSMgd7CICGfLMcyQdOiqHdRUnCCxsD4-SkXJYC1nr18MzsnB2mGgSUU_zcfB8kOx0FOPbc-s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016025"/>
            <a:ext cx="11705058" cy="35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6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18118" y="2579696"/>
            <a:ext cx="16127963" cy="3568142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860517" y="750896"/>
            <a:ext cx="60572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parameter </a:t>
            </a:r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설정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b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en-US" altLang="ko-KR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39936" y="2404584"/>
            <a:ext cx="163136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32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Epoch</a:t>
            </a:r>
            <a:r>
              <a:rPr lang="ko-KR" altLang="en-US" sz="32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fold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마다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개의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epoch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Stratified-</a:t>
            </a:r>
            <a:r>
              <a:rPr lang="en-US" altLang="ko-KR" sz="3200" b="1" dirty="0" err="1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kfold</a:t>
            </a:r>
            <a:r>
              <a:rPr lang="ko-KR" altLang="en-US" sz="32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k=5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설정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stratified-</a:t>
            </a:r>
            <a:r>
              <a:rPr lang="en-US" altLang="ko-KR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kfold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사용한 이유는 각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fold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마다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별 퍼센트를 유지시켜 주기 때문</a:t>
            </a: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Batch size</a:t>
            </a:r>
            <a:r>
              <a:rPr lang="en-US" altLang="ko-KR" sz="32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32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설정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  32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개의 데이터를 탐색할 때마다 </a:t>
            </a:r>
            <a:r>
              <a:rPr lang="en-US" altLang="ko-KR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hyperparameter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업데이트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36" y="6413680"/>
            <a:ext cx="7623064" cy="31388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1" y="6437103"/>
            <a:ext cx="8254480" cy="31154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52800" y="9563100"/>
            <a:ext cx="2765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Fold:0-ephch:1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484076" y="9552552"/>
            <a:ext cx="2765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Fold:0-ephch:10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82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692061" y="637264"/>
            <a:ext cx="70189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비교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-Train/Val loss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23258" y="2226850"/>
            <a:ext cx="15917684" cy="7641050"/>
            <a:chOff x="1574035" y="2384165"/>
            <a:chExt cx="15917684" cy="8207636"/>
          </a:xfrm>
        </p:grpSpPr>
        <p:pic>
          <p:nvPicPr>
            <p:cNvPr id="1026" name="Picture 2" descr="https://lh4.googleusercontent.com/c-BaKnJrnvIZKa8s1GOL6-jECcqQGe4QqHA1_-JZqNjcURafGPxA4xguCiqDrmGp5kg6LBD04XN_70U56gopS0MWQ8ZPk7m2BTtau1NtE777XmF7IDJt2ScyAtcxLbE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337" y="2400300"/>
              <a:ext cx="5067300" cy="3895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5.googleusercontent.com/voB0ErgDM4GCi8XNA69OdgQi3ZAnfa3nM0c6XIyI8ZZD0yTbmGOO4CjEur0vTWxP-Z4aotiamc8rvUYwm3fKqSLtBfaQgUfLjCd7EqHd_aesNUp2CKt8JjE_vvJsAvw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6677025"/>
              <a:ext cx="5019675" cy="391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24419" y="2400299"/>
              <a:ext cx="5067300" cy="386054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35987" y="6696075"/>
              <a:ext cx="5155009" cy="38957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4035" y="2384165"/>
              <a:ext cx="5073520" cy="387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62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57280" y="689401"/>
            <a:ext cx="8049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비교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정확도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(Accuracy)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1018"/>
          <p:cNvGrpSpPr/>
          <p:nvPr/>
        </p:nvGrpSpPr>
        <p:grpSpPr>
          <a:xfrm>
            <a:off x="990597" y="7956262"/>
            <a:ext cx="16383000" cy="1683038"/>
            <a:chOff x="2389524" y="8135560"/>
            <a:chExt cx="13521587" cy="800526"/>
          </a:xfrm>
        </p:grpSpPr>
        <p:pic>
          <p:nvPicPr>
            <p:cNvPr id="10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389524" y="8135560"/>
              <a:ext cx="13521587" cy="800526"/>
            </a:xfrm>
            <a:prstGeom prst="rect">
              <a:avLst/>
            </a:prstGeom>
          </p:spPr>
        </p:pic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40737"/>
              </p:ext>
            </p:extLst>
          </p:nvPr>
        </p:nvGraphicFramePr>
        <p:xfrm>
          <a:off x="990597" y="2518201"/>
          <a:ext cx="16383003" cy="544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429">
                  <a:extLst>
                    <a:ext uri="{9D8B030D-6E8A-4147-A177-3AD203B41FA5}">
                      <a16:colId xmlns:a16="http://schemas.microsoft.com/office/drawing/2014/main" val="3277104738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4259541332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18993946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836521926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4069902969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3382171113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1868328056"/>
                    </a:ext>
                  </a:extLst>
                </a:gridCol>
              </a:tblGrid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Model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5-Fold-CV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78612"/>
                  </a:ext>
                </a:extLst>
              </a:tr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Efficientnet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0.85952</a:t>
                      </a:r>
                      <a:endParaRPr lang="ko-KR" altLang="en-US" sz="2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0.85575</a:t>
                      </a:r>
                      <a:endParaRPr lang="ko-KR" altLang="en-US" sz="2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0.85915</a:t>
                      </a:r>
                      <a:endParaRPr lang="ko-KR" altLang="en-US" sz="2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0.85397</a:t>
                      </a:r>
                      <a:endParaRPr lang="ko-KR" altLang="en-US" sz="2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i="0" kern="1200">
                          <a:solidFill>
                            <a:schemeClr val="dk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0.85861</a:t>
                      </a:r>
                      <a:endParaRPr lang="ko-KR" altLang="en-US" sz="24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0.8574</a:t>
                      </a:r>
                      <a:endParaRPr lang="ko-KR" altLang="en-US" sz="24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785581"/>
                  </a:ext>
                </a:extLst>
              </a:tr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Inceptionv3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0.85514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0.86355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0.85627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0.85090</a:t>
                      </a:r>
                      <a:endParaRPr lang="ko-KR" altLang="en-US" sz="240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0.85768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0.85671</a:t>
                      </a:r>
                      <a:endParaRPr lang="ko-KR" altLang="en-US" sz="24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1237"/>
                  </a:ext>
                </a:extLst>
              </a:tr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Resnet50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0.87056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0.87944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0.87497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0.86375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0.87287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0.87232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80190"/>
                  </a:ext>
                </a:extLst>
              </a:tr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Resnext50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21212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0.86799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0.87991</a:t>
                      </a:r>
                      <a:endParaRPr lang="ko-KR" altLang="en-US" sz="240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0.86889</a:t>
                      </a:r>
                      <a:endParaRPr lang="ko-KR" altLang="en-US" sz="240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0.86258</a:t>
                      </a:r>
                      <a:endParaRPr lang="ko-KR" altLang="en-US" sz="240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0.86819</a:t>
                      </a:r>
                      <a:endParaRPr lang="ko-KR" altLang="en-US" sz="2400" dirty="0"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0.86951</a:t>
                      </a:r>
                      <a:endParaRPr lang="ko-KR" altLang="en-US" sz="2400" dirty="0">
                        <a:solidFill>
                          <a:schemeClr val="tx1"/>
                        </a:solidFill>
                        <a:effectLst/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76200" marR="76200" marT="76200" marB="76200"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999881"/>
                  </a:ext>
                </a:extLst>
              </a:tr>
              <a:tr h="907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VGG16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0.87172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0.87066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0.87248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0.88789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0.88154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0.87686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48B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60994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093238" y="8361539"/>
            <a:ext cx="6177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Best Model: </a:t>
            </a:r>
            <a:r>
              <a:rPr lang="en-US" altLang="ko-KR" sz="48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VGG16</a:t>
            </a:r>
            <a:r>
              <a:rPr lang="en-US" altLang="ko-KR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48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7315" y="909305"/>
            <a:ext cx="2161905" cy="213333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082705" y="3116224"/>
            <a:ext cx="2351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88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lang="en-US" altLang="ko-KR" sz="8800" b="1" dirty="0">
              <a:solidFill>
                <a:srgbClr val="555F5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35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40" name="그룹 1006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41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sp>
        <p:nvSpPr>
          <p:cNvPr id="46" name="직사각형 45"/>
          <p:cNvSpPr/>
          <p:nvPr/>
        </p:nvSpPr>
        <p:spPr>
          <a:xfrm>
            <a:off x="9961972" y="6818641"/>
            <a:ext cx="793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498258" y="654903"/>
            <a:ext cx="1367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lang="en-US" altLang="ko-KR" sz="48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3237" y="3244324"/>
            <a:ext cx="16127963" cy="609017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63756" y="3583449"/>
            <a:ext cx="15662920" cy="5976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분류에 탁월한 성능을 보이는 모델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개로 </a:t>
            </a:r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질병 분류를 한 결과 모든 모델들이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85%~88%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사이의 정확도를 가졌고 이 중에서 </a:t>
            </a:r>
            <a:r>
              <a:rPr lang="en-US" altLang="ko-KR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VGG-16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모델이 </a:t>
            </a:r>
            <a:r>
              <a:rPr lang="en-US" altLang="ko-KR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87.6%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가장 높은 정확도를 보임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하지만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VGG-16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validation-loss 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그래프를 보면 계속 감소하는 모습을 볼 수 있는데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추후에 단순 전이 학습이 아닌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VGG-16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hidden layer</a:t>
            </a:r>
            <a:r>
              <a:rPr lang="ko-KR" altLang="en-US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추가적인 </a:t>
            </a:r>
            <a:r>
              <a:rPr lang="en-US" altLang="ko-KR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layer</a:t>
            </a:r>
            <a:r>
              <a:rPr lang="ko-KR" altLang="en-US" sz="26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</a:t>
            </a:r>
            <a:r>
              <a:rPr lang="ko-KR" altLang="en-US" sz="2600" b="1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</a:t>
            </a:r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함으로서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under-fitting 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문제를 해결할 수 있다고 생각함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과제에서 사용된 모델 말고 최근 </a:t>
            </a:r>
            <a:r>
              <a:rPr lang="en-US" altLang="ko-KR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imagenet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분류 대회에서 높은 정확도를 보인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meta-pseudo-labels,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efficientnet-l2,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vit-h/14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같은 모델들을 비교군으로 사용해 보지 못한 아쉬움이 남음</a:t>
            </a:r>
            <a:r>
              <a:rPr lang="en-US" altLang="ko-KR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094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  <a:solidFill>
            <a:srgbClr val="EEF1F1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  <a:grpFill/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2752" y="5583798"/>
            <a:ext cx="4819048" cy="10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6534433"/>
            <a:ext cx="7942857" cy="226666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0594" y="177753"/>
            <a:ext cx="4570006" cy="9866667"/>
          </a:xfrm>
          <a:prstGeom prst="rect">
            <a:avLst/>
          </a:prstGeom>
          <a:solidFill>
            <a:srgbClr val="C4CBC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 descr="Cassava – how to explore the “all-sufficient” - www.rural21.co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2750" r="100000">
                        <a14:foregroundMark x1="70000" y1="78667" x2="70000" y2="99833"/>
                        <a14:foregroundMark x1="67000" y1="93833" x2="66125" y2="98833"/>
                        <a14:foregroundMark x1="66125" y1="61000" x2="64750" y2="97167"/>
                        <a14:foregroundMark x1="67375" y1="90667" x2="65625" y2="98167"/>
                        <a14:foregroundMark x1="69000" y1="98167" x2="56000" y2="98500"/>
                        <a14:foregroundMark x1="99125" y1="34000" x2="99125" y2="98167"/>
                        <a14:foregroundMark x1="60000" y1="28500" x2="58625" y2="99833"/>
                        <a14:foregroundMark x1="58125" y1="53167" x2="52750" y2="82000"/>
                        <a14:foregroundMark x1="71000" y1="19833" x2="71000" y2="19833"/>
                        <a14:foregroundMark x1="72000" y1="20000" x2="72000" y2="20000"/>
                        <a14:foregroundMark x1="69875" y1="20667" x2="69875" y2="20667"/>
                        <a14:foregroundMark x1="71000" y1="21500" x2="71000" y2="2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24"/>
          <a:stretch/>
        </p:blipFill>
        <p:spPr bwMode="auto">
          <a:xfrm>
            <a:off x="216238" y="158238"/>
            <a:ext cx="4584362" cy="98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1002"/>
          <p:cNvGrpSpPr/>
          <p:nvPr/>
        </p:nvGrpSpPr>
        <p:grpSpPr>
          <a:xfrm>
            <a:off x="15767693" y="647700"/>
            <a:ext cx="204592" cy="198495"/>
            <a:chOff x="1304641" y="1045404"/>
            <a:chExt cx="204592" cy="198495"/>
          </a:xfrm>
        </p:grpSpPr>
        <p:pic>
          <p:nvPicPr>
            <p:cNvPr id="23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6144039" y="57150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2021.04.01</a:t>
            </a:r>
          </a:p>
        </p:txBody>
      </p:sp>
    </p:spTree>
    <p:extLst>
      <p:ext uri="{BB962C8B-B14F-4D97-AF65-F5344CB8AC3E}">
        <p14:creationId xmlns:p14="http://schemas.microsoft.com/office/powerpoint/2010/main" val="200254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8191046"/>
            <a:ext cx="7276190" cy="43811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8974381"/>
            <a:ext cx="7276190" cy="43811"/>
            <a:chOff x="9257143" y="8974381"/>
            <a:chExt cx="7276190" cy="43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97438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3744" y="7674174"/>
            <a:ext cx="286313" cy="272228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964" y="8449101"/>
            <a:ext cx="286313" cy="272228"/>
            <a:chOff x="9437964" y="8449101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964" y="8449101"/>
              <a:ext cx="286313" cy="2722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7315" y="909305"/>
            <a:ext cx="2342857" cy="2133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9082705" y="3116224"/>
            <a:ext cx="2351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8800" b="1" dirty="0">
                <a:solidFill>
                  <a:srgbClr val="56615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sz="8800" b="1" dirty="0">
              <a:solidFill>
                <a:srgbClr val="56615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61972" y="6818641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배경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61972" y="7627730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목적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61972" y="8410509"/>
            <a:ext cx="2914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소개 및 탐색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66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010400" y="597068"/>
            <a:ext cx="3366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연구 배경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06156" y="6146512"/>
            <a:ext cx="1872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Cassava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48200" y="2311686"/>
            <a:ext cx="13030200" cy="4660614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030798" y="2315919"/>
            <a:ext cx="124952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원산지가 남아메리카인 </a:t>
            </a:r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다년성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뿌리 식물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유엔 식량 농업 기구가 지정한 </a:t>
            </a:r>
            <a:r>
              <a:rPr lang="ko-KR" altLang="en-US" sz="2800" b="1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세계 </a:t>
            </a:r>
            <a:r>
              <a:rPr lang="en-US" altLang="ko-KR" sz="2800" b="1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2800" b="1" dirty="0">
                <a:solidFill>
                  <a:srgbClr val="00206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농작물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척박한 토양에서도 기후의 영향을 받지 않고 잘 자라기 때문에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pPr fontAlgn="base">
              <a:lnSpc>
                <a:spcPct val="200000"/>
              </a:lnSpc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25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 국가에서 </a:t>
            </a:r>
            <a:r>
              <a:rPr lang="en-US" altLang="ko-KR" sz="28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28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 명이 식량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활용 되는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중요한 탄수화물 공급 자원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또한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식량 외에도 사료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전분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주정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타피오카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펄 등 다양한 재료로 사용됨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</p:txBody>
      </p:sp>
      <p:pic>
        <p:nvPicPr>
          <p:cNvPr id="2054" name="Picture 6" descr="mblogthumb4.phinf.naver.net/20160401_19/madame_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2" y="2781300"/>
            <a:ext cx="3601668" cy="32480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990600" y="7874863"/>
            <a:ext cx="762000" cy="8382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89718" y="8877300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555F5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문제점</a:t>
            </a:r>
            <a:endParaRPr lang="en-US" altLang="ko-KR" sz="3200" b="1" dirty="0">
              <a:solidFill>
                <a:srgbClr val="555F5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553542" y="7515498"/>
            <a:ext cx="13030200" cy="2291478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896442" y="7580174"/>
            <a:ext cx="123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식물 바이러스로 인해 아프리카 전체 생산량의 최대 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50%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까지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수확량 손실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발생 시킴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식물 바이러스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갈색 줄무늬 질병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(CBSD),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모자이크 질병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(CMD),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                    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세균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마름병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(CBB),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녹색 얼룩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(CGM)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2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67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010400" y="597068"/>
            <a:ext cx="3366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연구 목적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47800" y="2472604"/>
            <a:ext cx="15773400" cy="2670896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00499" y="4205987"/>
            <a:ext cx="11332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빠르고 신속하게 질병을 판단하여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감염된 식물을 태워 확산을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방지해야함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.)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4133" y="3070365"/>
            <a:ext cx="1104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카바사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잎의 사진을 통해 여러 질병을 분류 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320762" y="5516035"/>
            <a:ext cx="13376438" cy="4258187"/>
            <a:chOff x="1634962" y="5235717"/>
            <a:chExt cx="15052838" cy="4655013"/>
          </a:xfrm>
        </p:grpSpPr>
        <p:pic>
          <p:nvPicPr>
            <p:cNvPr id="4100" name="Picture 4" descr="열대지역에서 주식하는 카사바는 어떤 식물인가? : 네이버 블로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261" y="6210300"/>
              <a:ext cx="4114800" cy="273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989405" y="9105900"/>
              <a:ext cx="2528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Cassava Leaf</a:t>
              </a:r>
            </a:p>
          </p:txBody>
        </p:sp>
        <p:pic>
          <p:nvPicPr>
            <p:cNvPr id="4102" name="Picture 6" descr="탐색 적 데이터 분석 및 기준 모델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962" y="7030032"/>
              <a:ext cx="2611035" cy="22428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306331" y="9367510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CBSD</a:t>
              </a:r>
            </a:p>
          </p:txBody>
        </p:sp>
        <p:pic>
          <p:nvPicPr>
            <p:cNvPr id="4104" name="Picture 8" descr="담배 모자이크 바이러스 : 네이버 블로그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662" y="5235717"/>
              <a:ext cx="2595577" cy="236656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065823" y="5235717"/>
              <a:ext cx="1130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CMD</a:t>
              </a: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 flipV="1">
              <a:off x="6358062" y="7193892"/>
              <a:ext cx="838199" cy="3756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>
              <a:off x="4414962" y="7537128"/>
              <a:ext cx="2781299" cy="79899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V="1">
              <a:off x="11244416" y="7123625"/>
              <a:ext cx="710112" cy="44591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11244416" y="7537128"/>
              <a:ext cx="2733646" cy="83140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09016" y="5235717"/>
              <a:ext cx="2595577" cy="2420014"/>
            </a:xfrm>
            <a:prstGeom prst="ellipse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311776" y="523571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CBB</a:t>
              </a:r>
            </a:p>
          </p:txBody>
        </p:sp>
        <p:pic>
          <p:nvPicPr>
            <p:cNvPr id="4114" name="Picture 18" descr="노란 발진은 호박의 잎에 나타납니다. 질병에서 호박 보호 (자연 농업의 관행). Zabachki의 관리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6089" y="7000399"/>
              <a:ext cx="2561711" cy="22724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4772796" y="9367510"/>
              <a:ext cx="1136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CGM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776962" y="816414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77093" y="8099875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008630" y="653065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46908" y="660148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716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06410" y="597068"/>
            <a:ext cx="67746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 및 탐색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1946" y="3183299"/>
            <a:ext cx="16507854" cy="3034729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1946" y="2324100"/>
            <a:ext cx="1104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95400" y="3454168"/>
            <a:ext cx="15087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출처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KAGGLE-</a:t>
            </a:r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잎 질병 분류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(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hlinkClick r:id="rId4"/>
              </a:rPr>
              <a:t>https://www.kaggle.com/c/cassava-leaf-disease-classification/data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훈련 데이터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JPG: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카사바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잎 이미지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21,397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CSV: </a:t>
            </a:r>
            <a:r>
              <a:rPr lang="en-US" altLang="ko-KR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Image_id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파일 이름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), label(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질병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17" y="6284854"/>
            <a:ext cx="5410200" cy="336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875" y="6284854"/>
            <a:ext cx="2981325" cy="3367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85232" y="9559434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9502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JPG</a:t>
            </a:r>
            <a:endParaRPr lang="ko-KR" altLang="en-US" sz="32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268200" y="9559434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29502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CSV</a:t>
            </a:r>
            <a:endParaRPr lang="ko-KR" altLang="en-US" sz="32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42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/>
          <p:cNvSpPr/>
          <p:nvPr/>
        </p:nvSpPr>
        <p:spPr>
          <a:xfrm>
            <a:off x="4159231" y="3633518"/>
            <a:ext cx="3200718" cy="54985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72708" y="3668191"/>
            <a:ext cx="3156504" cy="54985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06410" y="597068"/>
            <a:ext cx="67746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 및 탐색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5697" y="2488473"/>
            <a:ext cx="1104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</a:t>
            </a:r>
            <a:r>
              <a:rPr lang="en-US" altLang="ko-KR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질병 종류</a:t>
            </a:r>
            <a:r>
              <a:rPr lang="en-US" altLang="ko-KR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8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26092" y="3633518"/>
            <a:ext cx="17529908" cy="6188541"/>
            <a:chOff x="507764" y="3520127"/>
            <a:chExt cx="21770817" cy="61988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rcRect r="3088"/>
            <a:stretch/>
          </p:blipFill>
          <p:spPr>
            <a:xfrm>
              <a:off x="945347" y="3556000"/>
              <a:ext cx="3877286" cy="4077385"/>
            </a:xfrm>
            <a:prstGeom prst="rect">
              <a:avLst/>
            </a:prstGeom>
            <a:ln w="57150">
              <a:solidFill>
                <a:srgbClr val="7BA538"/>
              </a:solidFill>
            </a:ln>
          </p:spPr>
        </p:pic>
        <p:pic>
          <p:nvPicPr>
            <p:cNvPr id="39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3576" y="3543300"/>
              <a:ext cx="3905015" cy="5484452"/>
            </a:xfrm>
            <a:prstGeom prst="rect">
              <a:avLst/>
            </a:prstGeom>
          </p:spPr>
        </p:pic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4390" y="3543300"/>
              <a:ext cx="3905015" cy="5484452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512807" y="7876325"/>
              <a:ext cx="4800032" cy="883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7CA53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카사바</a:t>
              </a:r>
              <a:r>
                <a:rPr lang="ko-KR" altLang="en-US" sz="2000" dirty="0">
                  <a:solidFill>
                    <a:srgbClr val="7CA53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세균 </a:t>
              </a:r>
              <a:r>
                <a:rPr lang="ko-KR" altLang="en-US" sz="2000" dirty="0" err="1">
                  <a:solidFill>
                    <a:srgbClr val="7CA53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마름병</a:t>
              </a:r>
              <a:endParaRPr lang="en-US" altLang="ko-KR" sz="2000" dirty="0">
                <a:solidFill>
                  <a:srgbClr val="7CA5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7CA53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(Cassava Bacterial Blight)</a:t>
              </a:r>
              <a:endParaRPr lang="ko-KR" altLang="en-US" sz="1400" dirty="0">
                <a:solidFill>
                  <a:srgbClr val="7CA5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733087" y="7876325"/>
              <a:ext cx="4800032" cy="901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537F2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카사바</a:t>
              </a:r>
              <a:r>
                <a:rPr lang="ko-KR" altLang="en-US" sz="2000" dirty="0">
                  <a:solidFill>
                    <a:srgbClr val="537F2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갈색 줄무늬 질병</a:t>
              </a:r>
              <a:endParaRPr lang="en-US" altLang="ko-KR" sz="2000" dirty="0">
                <a:solidFill>
                  <a:srgbClr val="537F2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rgbClr val="537F2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(Cassava Brown Streak Disease)</a:t>
              </a:r>
              <a:endParaRPr lang="ko-KR" altLang="en-US" sz="1500" dirty="0">
                <a:solidFill>
                  <a:srgbClr val="537F2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07764" y="9194851"/>
              <a:ext cx="4800032" cy="524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7CA53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</a:t>
              </a:r>
              <a:endParaRPr lang="ko-KR" altLang="en-US" sz="2800" dirty="0">
                <a:solidFill>
                  <a:srgbClr val="7CA5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4741" y="3556000"/>
              <a:ext cx="3907513" cy="4077385"/>
            </a:xfrm>
            <a:prstGeom prst="rect">
              <a:avLst/>
            </a:prstGeom>
            <a:ln w="57150">
              <a:solidFill>
                <a:srgbClr val="537F2F"/>
              </a:solidFill>
            </a:ln>
          </p:spPr>
        </p:pic>
        <p:sp>
          <p:nvSpPr>
            <p:cNvPr id="86" name="직사각형 85"/>
            <p:cNvSpPr/>
            <p:nvPr/>
          </p:nvSpPr>
          <p:spPr>
            <a:xfrm>
              <a:off x="4702804" y="9194851"/>
              <a:ext cx="4800032" cy="524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37F2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2800" dirty="0">
                <a:solidFill>
                  <a:srgbClr val="537F2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3197" y="3556000"/>
              <a:ext cx="3893042" cy="4107018"/>
            </a:xfrm>
            <a:prstGeom prst="rect">
              <a:avLst/>
            </a:prstGeom>
            <a:ln w="57150">
              <a:solidFill>
                <a:srgbClr val="576159"/>
              </a:solidFill>
            </a:ln>
          </p:spPr>
        </p:pic>
        <p:sp>
          <p:nvSpPr>
            <p:cNvPr id="87" name="직사각형 86"/>
            <p:cNvSpPr/>
            <p:nvPr/>
          </p:nvSpPr>
          <p:spPr>
            <a:xfrm>
              <a:off x="8873164" y="7877462"/>
              <a:ext cx="4800032" cy="924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29502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카사바</a:t>
              </a:r>
              <a:r>
                <a:rPr lang="ko-KR" altLang="en-US" sz="2000" dirty="0">
                  <a:solidFill>
                    <a:srgbClr val="29502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녹색 얼룩</a:t>
              </a:r>
              <a:endParaRPr lang="en-US" altLang="ko-KR" sz="2000" dirty="0">
                <a:solidFill>
                  <a:srgbClr val="29502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rgbClr val="29502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(Cassava Green Mottle)</a:t>
              </a:r>
              <a:endParaRPr lang="ko-KR" altLang="en-US" sz="1500" dirty="0">
                <a:solidFill>
                  <a:srgbClr val="29502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999847" y="9194851"/>
              <a:ext cx="4800032" cy="524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9502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2800" dirty="0">
                <a:solidFill>
                  <a:srgbClr val="29502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3186881" y="7864796"/>
              <a:ext cx="4800032" cy="924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57615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카사바</a:t>
              </a:r>
              <a:r>
                <a:rPr lang="ko-KR" altLang="en-US" sz="2000" dirty="0">
                  <a:solidFill>
                    <a:srgbClr val="57615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모자이크병</a:t>
              </a:r>
              <a:endParaRPr lang="en-US" altLang="ko-KR" sz="2000" dirty="0">
                <a:solidFill>
                  <a:srgbClr val="5761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rgbClr val="57615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(Cassava Mosaic Disease)</a:t>
              </a:r>
              <a:endParaRPr lang="ko-KR" altLang="en-US" sz="1500" dirty="0">
                <a:solidFill>
                  <a:srgbClr val="5761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3335568" y="9194851"/>
              <a:ext cx="4800032" cy="524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76159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2800" dirty="0">
                <a:solidFill>
                  <a:srgbClr val="5761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94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65203" y="3543300"/>
              <a:ext cx="3905015" cy="5484452"/>
            </a:xfrm>
            <a:prstGeom prst="rect">
              <a:avLst/>
            </a:prstGeom>
          </p:spPr>
        </p:pic>
        <p:sp>
          <p:nvSpPr>
            <p:cNvPr id="95" name="직사각형 94"/>
            <p:cNvSpPr/>
            <p:nvPr/>
          </p:nvSpPr>
          <p:spPr>
            <a:xfrm>
              <a:off x="17478549" y="7864796"/>
              <a:ext cx="4800032" cy="901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정상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(Healthy)</a:t>
              </a:r>
              <a:endParaRPr lang="ko-KR" altLang="en-US" sz="1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7417695" y="9194851"/>
              <a:ext cx="4800032" cy="524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18054" y="3520127"/>
              <a:ext cx="3889969" cy="4145751"/>
            </a:xfrm>
            <a:prstGeom prst="rect">
              <a:avLst/>
            </a:prstGeom>
            <a:ln w="57150">
              <a:solidFill>
                <a:srgbClr val="295026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89534" y="3543300"/>
              <a:ext cx="3880685" cy="4134372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390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06410" y="597068"/>
            <a:ext cx="67746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소개 및 탐색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5697" y="2488473"/>
            <a:ext cx="11049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탐색</a:t>
            </a:r>
            <a:r>
              <a:rPr lang="en-US" altLang="ko-KR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질병 종류별 개수 확인</a:t>
            </a:r>
            <a:r>
              <a:rPr lang="en-US" altLang="ko-KR" sz="2800" dirty="0">
                <a:solidFill>
                  <a:srgbClr val="4A45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endParaRPr lang="ko-KR" altLang="en-US" sz="28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28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70027" y="3390901"/>
            <a:ext cx="16507854" cy="1752599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49915" y="3591323"/>
            <a:ext cx="1508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 불균형 존재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→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CMD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발병률이 높음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따라서 클래스의 비율을 임의로 조정하지 않음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CMD: 13158, CGM: 2386, CBSD: 2189, CBB: 1087,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정상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2577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308238018"/>
              </p:ext>
            </p:extLst>
          </p:nvPr>
        </p:nvGraphicFramePr>
        <p:xfrm>
          <a:off x="1064227" y="5477477"/>
          <a:ext cx="5993053" cy="4238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544533621"/>
              </p:ext>
            </p:extLst>
          </p:nvPr>
        </p:nvGraphicFramePr>
        <p:xfrm>
          <a:off x="7154963" y="5797770"/>
          <a:ext cx="4926058" cy="3214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1021" y="5886751"/>
            <a:ext cx="5296860" cy="34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864945" y="5262941"/>
            <a:ext cx="10934351" cy="4604959"/>
          </a:xfrm>
          <a:prstGeom prst="rect">
            <a:avLst/>
          </a:prstGeom>
          <a:noFill/>
          <a:ln w="76200">
            <a:solidFill>
              <a:srgbClr val="597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05800" y="8885798"/>
            <a:ext cx="15087600" cy="584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 불균형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65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7524881" y="5395748"/>
            <a:ext cx="2910994" cy="3974704"/>
          </a:xfrm>
          <a:prstGeom prst="rect">
            <a:avLst/>
          </a:prstGeom>
          <a:solidFill>
            <a:schemeClr val="bg1"/>
          </a:solidFill>
          <a:ln w="57150">
            <a:solidFill>
              <a:srgbClr val="64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14468193" y="5395748"/>
            <a:ext cx="2910994" cy="3974704"/>
          </a:xfrm>
          <a:prstGeom prst="rect">
            <a:avLst/>
          </a:prstGeom>
          <a:solidFill>
            <a:schemeClr val="bg1"/>
          </a:solidFill>
          <a:ln w="57150">
            <a:solidFill>
              <a:srgbClr val="64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1020486" y="5395748"/>
            <a:ext cx="2910994" cy="3974704"/>
          </a:xfrm>
          <a:prstGeom prst="rect">
            <a:avLst/>
          </a:prstGeom>
          <a:solidFill>
            <a:schemeClr val="bg1"/>
          </a:solidFill>
          <a:ln w="57150">
            <a:solidFill>
              <a:srgbClr val="55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138711" y="5395748"/>
            <a:ext cx="2910994" cy="3974704"/>
          </a:xfrm>
          <a:prstGeom prst="rect">
            <a:avLst/>
          </a:prstGeom>
          <a:solidFill>
            <a:schemeClr val="bg1"/>
          </a:solidFill>
          <a:ln w="57150">
            <a:solidFill>
              <a:srgbClr val="555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83742" y="5395748"/>
            <a:ext cx="2910994" cy="3974704"/>
          </a:xfrm>
          <a:prstGeom prst="rect">
            <a:avLst/>
          </a:prstGeom>
          <a:solidFill>
            <a:schemeClr val="bg1"/>
          </a:solidFill>
          <a:ln w="57150">
            <a:solidFill>
              <a:srgbClr val="648B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8600" y="190500"/>
            <a:ext cx="17907000" cy="1828800"/>
          </a:xfrm>
          <a:prstGeom prst="rect">
            <a:avLst/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640911" y="597068"/>
            <a:ext cx="41056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6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분할</a:t>
            </a:r>
            <a:endParaRPr lang="en-US" altLang="ko-KR" sz="6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5" name="그룹 1005"/>
          <p:cNvGrpSpPr/>
          <p:nvPr/>
        </p:nvGrpSpPr>
        <p:grpSpPr>
          <a:xfrm>
            <a:off x="16613050" y="398050"/>
            <a:ext cx="204592" cy="198495"/>
            <a:chOff x="1304641" y="1045404"/>
            <a:chExt cx="204592" cy="198495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17000239" y="342900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서론</a:t>
            </a:r>
            <a:endParaRPr lang="en-US" altLang="ko-KR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5697" y="2488473"/>
            <a:ext cx="1104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분할</a:t>
            </a:r>
            <a:endParaRPr lang="ko-KR" altLang="en-US" sz="2800" dirty="0">
              <a:solidFill>
                <a:srgbClr val="29502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9564" y="3387961"/>
            <a:ext cx="16507854" cy="1298339"/>
          </a:xfrm>
          <a:prstGeom prst="rect">
            <a:avLst/>
          </a:prstGeom>
          <a:solidFill>
            <a:srgbClr val="9BB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49915" y="3591323"/>
            <a:ext cx="1508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5-Fold-CV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진행할 때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Fold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별 질병 클래스의 비율을 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훈련 데이터의</a:t>
            </a:r>
            <a:r>
              <a:rPr lang="en-US" altLang="ko-KR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 비율과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동일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하게 분할함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grpSp>
        <p:nvGrpSpPr>
          <p:cNvPr id="37" name="그룹 1006"/>
          <p:cNvGrpSpPr/>
          <p:nvPr/>
        </p:nvGrpSpPr>
        <p:grpSpPr>
          <a:xfrm>
            <a:off x="1983042" y="5077252"/>
            <a:ext cx="556703" cy="636993"/>
            <a:chOff x="3121632" y="3457143"/>
            <a:chExt cx="628571" cy="628571"/>
          </a:xfrm>
        </p:grpSpPr>
        <p:pic>
          <p:nvPicPr>
            <p:cNvPr id="39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1632" y="3457143"/>
              <a:ext cx="628571" cy="628571"/>
            </a:xfrm>
            <a:prstGeom prst="rect">
              <a:avLst/>
            </a:prstGeom>
          </p:spPr>
        </p:pic>
      </p:grpSp>
      <p:grpSp>
        <p:nvGrpSpPr>
          <p:cNvPr id="50" name="그룹 1009"/>
          <p:cNvGrpSpPr/>
          <p:nvPr/>
        </p:nvGrpSpPr>
        <p:grpSpPr>
          <a:xfrm>
            <a:off x="5352376" y="5077252"/>
            <a:ext cx="556703" cy="636993"/>
            <a:chOff x="6925930" y="3457143"/>
            <a:chExt cx="628571" cy="628571"/>
          </a:xfrm>
        </p:grpSpPr>
        <p:pic>
          <p:nvPicPr>
            <p:cNvPr id="52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5930" y="3457143"/>
              <a:ext cx="628571" cy="628571"/>
            </a:xfrm>
            <a:prstGeom prst="rect">
              <a:avLst/>
            </a:prstGeom>
          </p:spPr>
        </p:pic>
      </p:grpSp>
      <p:grpSp>
        <p:nvGrpSpPr>
          <p:cNvPr id="59" name="그룹 1012"/>
          <p:cNvGrpSpPr/>
          <p:nvPr/>
        </p:nvGrpSpPr>
        <p:grpSpPr>
          <a:xfrm>
            <a:off x="8702027" y="5077252"/>
            <a:ext cx="556703" cy="636993"/>
            <a:chOff x="10708004" y="3457143"/>
            <a:chExt cx="628571" cy="628571"/>
          </a:xfrm>
        </p:grpSpPr>
        <p:pic>
          <p:nvPicPr>
            <p:cNvPr id="61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8004" y="3457143"/>
              <a:ext cx="628571" cy="628571"/>
            </a:xfrm>
            <a:prstGeom prst="rect">
              <a:avLst/>
            </a:prstGeom>
          </p:spPr>
        </p:pic>
      </p:grpSp>
      <p:grpSp>
        <p:nvGrpSpPr>
          <p:cNvPr id="68" name="그룹 1015"/>
          <p:cNvGrpSpPr/>
          <p:nvPr/>
        </p:nvGrpSpPr>
        <p:grpSpPr>
          <a:xfrm>
            <a:off x="12115834" y="5077252"/>
            <a:ext cx="556703" cy="636993"/>
            <a:chOff x="14562516" y="3457143"/>
            <a:chExt cx="628571" cy="628571"/>
          </a:xfrm>
        </p:grpSpPr>
        <p:pic>
          <p:nvPicPr>
            <p:cNvPr id="70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2516" y="3457143"/>
              <a:ext cx="628571" cy="628571"/>
            </a:xfrm>
            <a:prstGeom prst="rect">
              <a:avLst/>
            </a:prstGeom>
          </p:spPr>
        </p:pic>
      </p:grpSp>
      <p:grpSp>
        <p:nvGrpSpPr>
          <p:cNvPr id="83" name="그룹 1012"/>
          <p:cNvGrpSpPr/>
          <p:nvPr/>
        </p:nvGrpSpPr>
        <p:grpSpPr>
          <a:xfrm>
            <a:off x="15572618" y="5043710"/>
            <a:ext cx="556703" cy="636993"/>
            <a:chOff x="10708004" y="3457143"/>
            <a:chExt cx="628571" cy="628571"/>
          </a:xfrm>
        </p:grpSpPr>
        <p:pic>
          <p:nvPicPr>
            <p:cNvPr id="8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8004" y="3457143"/>
              <a:ext cx="628571" cy="628571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15602705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2136474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2123621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8739453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364005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988647" y="4977134"/>
            <a:ext cx="641971" cy="61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75824"/>
              </p:ext>
            </p:extLst>
          </p:nvPr>
        </p:nvGraphicFramePr>
        <p:xfrm>
          <a:off x="913275" y="5809402"/>
          <a:ext cx="2640825" cy="33468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0275">
                  <a:extLst>
                    <a:ext uri="{9D8B030D-6E8A-4147-A177-3AD203B41FA5}">
                      <a16:colId xmlns:a16="http://schemas.microsoft.com/office/drawing/2014/main" val="3765378732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5241611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3331446"/>
                    </a:ext>
                  </a:extLst>
                </a:gridCol>
              </a:tblGrid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Label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338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3688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3927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477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6316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2631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003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516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7047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5913"/>
              </p:ext>
            </p:extLst>
          </p:nvPr>
        </p:nvGraphicFramePr>
        <p:xfrm>
          <a:off x="4279347" y="5809402"/>
          <a:ext cx="2640825" cy="33468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275">
                  <a:extLst>
                    <a:ext uri="{9D8B030D-6E8A-4147-A177-3AD203B41FA5}">
                      <a16:colId xmlns:a16="http://schemas.microsoft.com/office/drawing/2014/main" val="3765378732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5241611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3331446"/>
                    </a:ext>
                  </a:extLst>
                </a:gridCol>
              </a:tblGrid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Label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338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3688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3927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477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6316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2631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003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516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7047"/>
                  </a:ext>
                </a:extLst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1423"/>
              </p:ext>
            </p:extLst>
          </p:nvPr>
        </p:nvGraphicFramePr>
        <p:xfrm>
          <a:off x="7659965" y="5809402"/>
          <a:ext cx="2640825" cy="33468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0275">
                  <a:extLst>
                    <a:ext uri="{9D8B030D-6E8A-4147-A177-3AD203B41FA5}">
                      <a16:colId xmlns:a16="http://schemas.microsoft.com/office/drawing/2014/main" val="3765378732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5241611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3331446"/>
                    </a:ext>
                  </a:extLst>
                </a:gridCol>
              </a:tblGrid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Label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338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3688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3927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477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6316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2632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003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515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7047"/>
                  </a:ext>
                </a:extLst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20814"/>
              </p:ext>
            </p:extLst>
          </p:nvPr>
        </p:nvGraphicFramePr>
        <p:xfrm>
          <a:off x="11155570" y="5809402"/>
          <a:ext cx="2640825" cy="33468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275">
                  <a:extLst>
                    <a:ext uri="{9D8B030D-6E8A-4147-A177-3AD203B41FA5}">
                      <a16:colId xmlns:a16="http://schemas.microsoft.com/office/drawing/2014/main" val="3765378732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5241611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3331446"/>
                    </a:ext>
                  </a:extLst>
                </a:gridCol>
              </a:tblGrid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Label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338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3688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3927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477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6316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2632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003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515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7047"/>
                  </a:ext>
                </a:extLst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91489"/>
              </p:ext>
            </p:extLst>
          </p:nvPr>
        </p:nvGraphicFramePr>
        <p:xfrm>
          <a:off x="14603277" y="5809402"/>
          <a:ext cx="2640825" cy="33468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0275">
                  <a:extLst>
                    <a:ext uri="{9D8B030D-6E8A-4147-A177-3AD203B41FA5}">
                      <a16:colId xmlns:a16="http://schemas.microsoft.com/office/drawing/2014/main" val="3765378732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5241611"/>
                    </a:ext>
                  </a:extLst>
                </a:gridCol>
                <a:gridCol w="880275">
                  <a:extLst>
                    <a:ext uri="{9D8B030D-6E8A-4147-A177-3AD203B41FA5}">
                      <a16:colId xmlns:a16="http://schemas.microsoft.com/office/drawing/2014/main" val="573331446"/>
                    </a:ext>
                  </a:extLst>
                </a:gridCol>
              </a:tblGrid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Label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338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0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217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3688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437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10%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3927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478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11%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63163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2632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900331"/>
                  </a:ext>
                </a:extLst>
              </a:tr>
              <a:tr h="557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515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12%</a:t>
                      </a:r>
                      <a:endParaRPr lang="ko-KR" altLang="en-US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2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493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1348</Words>
  <Application>Microsoft Office PowerPoint</Application>
  <PresentationFormat>사용자 지정</PresentationFormat>
  <Paragraphs>382</Paragraphs>
  <Slides>27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에스코어 드림 2 ExtraLight</vt:lpstr>
      <vt:lpstr>에스코어 드림 4 Regular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Taewook Ham</cp:lastModifiedBy>
  <cp:revision>111</cp:revision>
  <dcterms:created xsi:type="dcterms:W3CDTF">2021-03-29T22:27:28Z</dcterms:created>
  <dcterms:modified xsi:type="dcterms:W3CDTF">2021-03-31T17:31:15Z</dcterms:modified>
</cp:coreProperties>
</file>